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1" r:id="rId3"/>
    <p:sldId id="268" r:id="rId4"/>
    <p:sldId id="269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57" r:id="rId13"/>
    <p:sldId id="256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5B23A-8EF3-4A67-99D1-9FF87CD5FF06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EC009-17DE-45A8-924D-44F35AEE589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1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9981F3-2658-4A29-89EF-86A153E99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1611957-C2D6-43B3-B6E1-6E8B148F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7049BEB-B64F-44B6-8223-BD1AB953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42BA2D-F57F-4BF2-9C43-53C79ADC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BBE1DDB-E1C9-421A-9E34-60525476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703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3FE43B-AE61-42EA-90CA-3CBBA36F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5F0DD8A3-AF23-40EE-B959-044389CFB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ADA0A02-92FE-4B56-916D-8F508346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51763D-7986-4627-9B6C-112F2164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8D29F87-7B9E-4263-BBCA-97587A3A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90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6BCF9EB-BC1C-4C30-B3CA-DCBD4DBD1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D3B597F-7B3E-48E0-8552-94B30EBD9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A0BE5D6-F049-41C9-B16E-B85664B9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84CF5F-8AF7-468F-9562-3F772C93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CAC33F3-7ADB-4535-B957-2200239B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914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0C7F6E7-3135-4EFC-8CCC-723B1146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4A8F3C9-E0FE-4F7C-9AB5-88EC697F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DB3D98-08D3-44CE-8869-EA04713C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A29EDC8-DE4B-46F9-8BF4-1BCBFEBF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C938341-F1D4-4416-80F9-7910CC7E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854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997B05-7213-4B51-B56A-7ABC96E4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924F409-6F73-4613-87CE-2182C07BE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C66DB6A-3F29-4613-8777-6CFB5973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CAE648F-9E51-4ABB-B997-D050EB6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BDF84EA-30DD-4EBD-B6B1-3B595C5D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627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C895937-25C7-4104-9B3A-6203DD89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59D0402-BD68-4821-9E33-7C8452209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590F7CA-9111-4485-85B0-8D8660818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955B507-E27D-40EF-A30C-9DA123EC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FB9F188-EBC6-4250-BB3C-945E8CB0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EF725FC-66D9-4F8A-A312-2D41FA70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771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D84AF67-A523-488F-8450-14648BE4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C224C49-63D6-426D-BF4D-CF38592B9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D5059E-DEC9-4462-9D4C-348FA3BD4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ABBF39A-E24B-4532-964E-D9393F34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4C325FC-C605-4449-A378-FCC45DC3C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8447AC3-BCAB-429D-9B44-F881BBF2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ED156CF-79E1-4C47-8038-5590F0CA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F995C55-1E7B-43F8-92BF-ADC79ABD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195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09747-6046-4A57-B68B-DD692873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28AAEEB-0A37-4AB6-B023-BC5C5B17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4AA4756-60F5-48A4-87D3-E133608B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FCCB821-2825-4A5A-8BC2-82BC3439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800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1458025-8A13-4294-BF09-232C84DC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60FF009-226C-4961-B5B3-116075C2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DA027CC-B5B0-4C8D-B2F6-720833CE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066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184263-D4AD-4ACF-81CD-AA4DE905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4E4FC5-3B8A-43C0-9B84-0DC40D11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243A6FE-9973-440C-855F-F25D807E5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6D58086-FACB-43D0-BE58-965E98AE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F3DA972-3C2E-40DA-B051-02FFB767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AAF75A6-E4C7-4682-B755-E8D2C99C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452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CACA19-E310-48B5-9980-198F5F793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592195BD-486D-4C42-9DFF-E76BAA157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93AF577-B248-4E68-8F61-A4B5533D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227B802-3A9B-47EE-9771-9BA08A62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2E73387-8C16-4BA4-A434-58139DA2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97291E3-5AC6-4172-B944-B36E7A39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307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7ECD326-16CF-415B-9150-8835A1DF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9C3FFE7-CD9D-481C-9664-1893BD787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C3D6225-4110-4F48-BE44-F40FDDC55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CC970-B7A8-4B61-AFE0-0A6AFEBEEB7A}" type="datetimeFigureOut">
              <a:rPr lang="sv-SE" smtClean="0"/>
              <a:t>2022-08-29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C9275AE-2539-4F20-B2CA-0306B05D3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9F0B9CA-C77A-45A5-8FFF-96AF79B6A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172F-ACD1-4C42-B89A-24CE56BF430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17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D65590-2997-43EA-9442-B7CD901B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96" y="-161234"/>
            <a:ext cx="11729191" cy="1325563"/>
          </a:xfrm>
        </p:spPr>
        <p:txBody>
          <a:bodyPr>
            <a:normAutofit/>
          </a:bodyPr>
          <a:lstStyle/>
          <a:p>
            <a:r>
              <a:rPr lang="sv-SE" sz="2000" b="1" dirty="0" err="1"/>
              <a:t>Preliminary</a:t>
            </a:r>
            <a:r>
              <a:rPr lang="sv-SE" sz="2000" b="1" dirty="0"/>
              <a:t> </a:t>
            </a:r>
            <a:r>
              <a:rPr lang="sv-SE" sz="2000" b="1" dirty="0" err="1"/>
              <a:t>secondary</a:t>
            </a:r>
            <a:r>
              <a:rPr lang="sv-SE" sz="2000" b="1" dirty="0"/>
              <a:t> QC </a:t>
            </a:r>
            <a:r>
              <a:rPr lang="sv-SE" sz="2000" b="1" dirty="0" err="1"/>
              <a:t>of</a:t>
            </a:r>
            <a:r>
              <a:rPr lang="sv-SE" sz="2000" b="1" dirty="0"/>
              <a:t> </a:t>
            </a:r>
            <a:r>
              <a:rPr lang="sv-SE" sz="2000" b="1" dirty="0" err="1"/>
              <a:t>water</a:t>
            </a:r>
            <a:r>
              <a:rPr lang="sv-SE" sz="2000" b="1" dirty="0"/>
              <a:t> </a:t>
            </a:r>
            <a:r>
              <a:rPr lang="sv-SE" sz="2000" b="1" dirty="0" err="1"/>
              <a:t>column</a:t>
            </a:r>
            <a:r>
              <a:rPr lang="sv-SE" sz="2000" b="1" dirty="0"/>
              <a:t> </a:t>
            </a:r>
            <a:r>
              <a:rPr lang="sv-SE" sz="2000" b="1" dirty="0" err="1"/>
              <a:t>carbonate</a:t>
            </a:r>
            <a:r>
              <a:rPr lang="sv-SE" sz="2000" b="1" dirty="0"/>
              <a:t> </a:t>
            </a:r>
            <a:r>
              <a:rPr lang="sv-SE" sz="2000" b="1" dirty="0" err="1"/>
              <a:t>chemistry</a:t>
            </a:r>
            <a:r>
              <a:rPr lang="sv-SE" sz="2000" b="1" dirty="0"/>
              <a:t> and </a:t>
            </a:r>
            <a:r>
              <a:rPr lang="sv-SE" sz="2000" b="1" dirty="0" err="1"/>
              <a:t>inorganic</a:t>
            </a:r>
            <a:r>
              <a:rPr lang="sv-SE" sz="2000" b="1" dirty="0"/>
              <a:t> </a:t>
            </a:r>
            <a:r>
              <a:rPr lang="sv-SE" sz="2000" b="1" dirty="0" err="1"/>
              <a:t>nutrients</a:t>
            </a:r>
            <a:r>
              <a:rPr lang="sv-SE" sz="2000" b="1" dirty="0"/>
              <a:t> </a:t>
            </a:r>
            <a:r>
              <a:rPr lang="sv-SE" sz="2000" b="1" dirty="0" err="1"/>
              <a:t>during</a:t>
            </a:r>
            <a:r>
              <a:rPr lang="sv-SE" sz="2000" b="1" dirty="0"/>
              <a:t> PS122 </a:t>
            </a:r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23764D86-BA02-48F8-B945-53FCF6765AFC}"/>
              </a:ext>
            </a:extLst>
          </p:cNvPr>
          <p:cNvSpPr/>
          <p:nvPr/>
        </p:nvSpPr>
        <p:spPr>
          <a:xfrm>
            <a:off x="5822347" y="1937433"/>
            <a:ext cx="2135825" cy="8543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Primary</a:t>
            </a:r>
            <a:r>
              <a:rPr lang="sv-SE" dirty="0">
                <a:solidFill>
                  <a:schemeClr val="tx1"/>
                </a:solidFill>
              </a:rPr>
              <a:t> QC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01FAFE57-7C63-49CF-95EF-8B4FC6EC55FE}"/>
              </a:ext>
            </a:extLst>
          </p:cNvPr>
          <p:cNvSpPr txBox="1"/>
          <p:nvPr/>
        </p:nvSpPr>
        <p:spPr>
          <a:xfrm>
            <a:off x="1542801" y="18698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8C9B6E2C-042E-4BAA-8B50-DDDE31A03226}"/>
              </a:ext>
            </a:extLst>
          </p:cNvPr>
          <p:cNvSpPr/>
          <p:nvPr/>
        </p:nvSpPr>
        <p:spPr>
          <a:xfrm>
            <a:off x="3426671" y="2067685"/>
            <a:ext cx="1123642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UEA</a:t>
            </a:r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95D62610-75A0-4752-BF0E-84A3AF1446CE}"/>
              </a:ext>
            </a:extLst>
          </p:cNvPr>
          <p:cNvSpPr/>
          <p:nvPr/>
        </p:nvSpPr>
        <p:spPr>
          <a:xfrm>
            <a:off x="3434843" y="1351148"/>
            <a:ext cx="1123643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IMR/NPI</a:t>
            </a:r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7CFB6388-E5BC-4A6E-9884-7A915FF13A0F}"/>
              </a:ext>
            </a:extLst>
          </p:cNvPr>
          <p:cNvSpPr/>
          <p:nvPr/>
        </p:nvSpPr>
        <p:spPr>
          <a:xfrm>
            <a:off x="3434844" y="2791836"/>
            <a:ext cx="1123642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HOKU</a:t>
            </a:r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154FD71D-13CD-4D2D-859A-5699DCB7B4A0}"/>
              </a:ext>
            </a:extLst>
          </p:cNvPr>
          <p:cNvSpPr/>
          <p:nvPr/>
        </p:nvSpPr>
        <p:spPr>
          <a:xfrm>
            <a:off x="1234774" y="2790861"/>
            <a:ext cx="1244785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ICE</a:t>
            </a:r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E9FD3380-5724-4DD1-8B80-B117FAFC6569}"/>
              </a:ext>
            </a:extLst>
          </p:cNvPr>
          <p:cNvSpPr/>
          <p:nvPr/>
        </p:nvSpPr>
        <p:spPr>
          <a:xfrm>
            <a:off x="1234774" y="1351148"/>
            <a:ext cx="1219090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13" name="Rektangel: rundade hörn 12">
            <a:extLst>
              <a:ext uri="{FF2B5EF4-FFF2-40B4-BE49-F238E27FC236}">
                <a16:creationId xmlns:a16="http://schemas.microsoft.com/office/drawing/2014/main" id="{189C79D8-DA87-4266-B78C-EB3C1544DCB8}"/>
              </a:ext>
            </a:extLst>
          </p:cNvPr>
          <p:cNvSpPr/>
          <p:nvPr/>
        </p:nvSpPr>
        <p:spPr>
          <a:xfrm>
            <a:off x="1234774" y="2074324"/>
            <a:ext cx="1219090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INTCOM</a:t>
            </a:r>
          </a:p>
        </p:txBody>
      </p: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02254D15-B1DF-45D9-80AF-474A6B2599FB}"/>
              </a:ext>
            </a:extLst>
          </p:cNvPr>
          <p:cNvCxnSpPr>
            <a:endCxn id="9" idx="1"/>
          </p:cNvCxnSpPr>
          <p:nvPr/>
        </p:nvCxnSpPr>
        <p:spPr>
          <a:xfrm>
            <a:off x="2453864" y="1647159"/>
            <a:ext cx="9809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2DE6E74A-772A-4650-84C2-3F157A59ACEC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2453864" y="2363696"/>
            <a:ext cx="972807" cy="6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koppling 20">
            <a:extLst>
              <a:ext uri="{FF2B5EF4-FFF2-40B4-BE49-F238E27FC236}">
                <a16:creationId xmlns:a16="http://schemas.microsoft.com/office/drawing/2014/main" id="{DF94073E-D86F-41E2-997C-0CFBF8FAAB99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479559" y="3086872"/>
            <a:ext cx="955285" cy="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95C0FFC3-13A4-48A0-A05F-1D2BFAC0AAC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53864" y="2370335"/>
            <a:ext cx="980980" cy="717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44EAF6FA-1DB2-4E58-8834-917BFA461A8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453864" y="1653799"/>
            <a:ext cx="972807" cy="7165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k koppling 30">
            <a:extLst>
              <a:ext uri="{FF2B5EF4-FFF2-40B4-BE49-F238E27FC236}">
                <a16:creationId xmlns:a16="http://schemas.microsoft.com/office/drawing/2014/main" id="{4D6E21C7-4ECC-4346-B198-1E6000F1545A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2453864" y="1647159"/>
            <a:ext cx="972807" cy="716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koppling 33">
            <a:extLst>
              <a:ext uri="{FF2B5EF4-FFF2-40B4-BE49-F238E27FC236}">
                <a16:creationId xmlns:a16="http://schemas.microsoft.com/office/drawing/2014/main" id="{540BC291-5F40-4D13-A175-FDF3E3F90B3E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4558486" y="1647159"/>
            <a:ext cx="1263861" cy="7174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koppling 36">
            <a:extLst>
              <a:ext uri="{FF2B5EF4-FFF2-40B4-BE49-F238E27FC236}">
                <a16:creationId xmlns:a16="http://schemas.microsoft.com/office/drawing/2014/main" id="{D9B2AD28-2FF2-4762-B08C-F39DA53B1B6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4550313" y="2363696"/>
            <a:ext cx="1272034" cy="9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koppling 39">
            <a:extLst>
              <a:ext uri="{FF2B5EF4-FFF2-40B4-BE49-F238E27FC236}">
                <a16:creationId xmlns:a16="http://schemas.microsoft.com/office/drawing/2014/main" id="{18FC9C48-8D22-4436-9494-0A3538171657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4558486" y="2364598"/>
            <a:ext cx="1263861" cy="7232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ktangel: rundade hörn 42">
            <a:extLst>
              <a:ext uri="{FF2B5EF4-FFF2-40B4-BE49-F238E27FC236}">
                <a16:creationId xmlns:a16="http://schemas.microsoft.com/office/drawing/2014/main" id="{89EE997C-91ED-4BF8-806E-FE9FA3CB5BEF}"/>
              </a:ext>
            </a:extLst>
          </p:cNvPr>
          <p:cNvSpPr/>
          <p:nvPr/>
        </p:nvSpPr>
        <p:spPr>
          <a:xfrm>
            <a:off x="5822347" y="4348860"/>
            <a:ext cx="2135825" cy="85433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Secondary</a:t>
            </a:r>
            <a:r>
              <a:rPr lang="sv-SE" dirty="0">
                <a:solidFill>
                  <a:schemeClr val="tx1"/>
                </a:solidFill>
              </a:rPr>
              <a:t> QC</a:t>
            </a:r>
          </a:p>
        </p:txBody>
      </p:sp>
      <p:sp>
        <p:nvSpPr>
          <p:cNvPr id="44" name="Rektangel: rundade hörn 43">
            <a:extLst>
              <a:ext uri="{FF2B5EF4-FFF2-40B4-BE49-F238E27FC236}">
                <a16:creationId xmlns:a16="http://schemas.microsoft.com/office/drawing/2014/main" id="{DBAE1408-F310-4D9C-9BDE-34578470BAEA}"/>
              </a:ext>
            </a:extLst>
          </p:cNvPr>
          <p:cNvSpPr/>
          <p:nvPr/>
        </p:nvSpPr>
        <p:spPr>
          <a:xfrm>
            <a:off x="6167193" y="5740029"/>
            <a:ext cx="1457255" cy="6243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CROSSOVER</a:t>
            </a:r>
          </a:p>
        </p:txBody>
      </p:sp>
      <p:sp>
        <p:nvSpPr>
          <p:cNvPr id="45" name="Rektangel: rundade hörn 44">
            <a:extLst>
              <a:ext uri="{FF2B5EF4-FFF2-40B4-BE49-F238E27FC236}">
                <a16:creationId xmlns:a16="http://schemas.microsoft.com/office/drawing/2014/main" id="{7A21B5D4-6510-4975-93BA-4292DFF96F60}"/>
              </a:ext>
            </a:extLst>
          </p:cNvPr>
          <p:cNvSpPr/>
          <p:nvPr/>
        </p:nvSpPr>
        <p:spPr>
          <a:xfrm>
            <a:off x="4471883" y="5740029"/>
            <a:ext cx="1457255" cy="6243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AVERAGE/OFFSET</a:t>
            </a:r>
          </a:p>
        </p:txBody>
      </p: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3FD07B12-B3EE-4778-A17F-A8467659F3D5}"/>
              </a:ext>
            </a:extLst>
          </p:cNvPr>
          <p:cNvSpPr/>
          <p:nvPr/>
        </p:nvSpPr>
        <p:spPr>
          <a:xfrm>
            <a:off x="7862503" y="5740029"/>
            <a:ext cx="1457255" cy="6243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CANYON/CONTENT</a:t>
            </a:r>
          </a:p>
        </p:txBody>
      </p:sp>
      <p:cxnSp>
        <p:nvCxnSpPr>
          <p:cNvPr id="47" name="Rak koppling 46">
            <a:extLst>
              <a:ext uri="{FF2B5EF4-FFF2-40B4-BE49-F238E27FC236}">
                <a16:creationId xmlns:a16="http://schemas.microsoft.com/office/drawing/2014/main" id="{6572D53D-F763-4CE3-AFDE-408A3F9AE8F2}"/>
              </a:ext>
            </a:extLst>
          </p:cNvPr>
          <p:cNvCxnSpPr>
            <a:cxnSpLocks/>
            <a:stCxn id="43" idx="0"/>
            <a:endCxn id="5" idx="2"/>
          </p:cNvCxnSpPr>
          <p:nvPr/>
        </p:nvCxnSpPr>
        <p:spPr>
          <a:xfrm flipV="1">
            <a:off x="6890260" y="2791763"/>
            <a:ext cx="0" cy="15570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ak koppling 49">
            <a:extLst>
              <a:ext uri="{FF2B5EF4-FFF2-40B4-BE49-F238E27FC236}">
                <a16:creationId xmlns:a16="http://schemas.microsoft.com/office/drawing/2014/main" id="{BE3F9EE1-776E-46D5-8975-79E955CAD354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H="1">
            <a:off x="5200511" y="5203190"/>
            <a:ext cx="1689749" cy="5368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ak koppling 52">
            <a:extLst>
              <a:ext uri="{FF2B5EF4-FFF2-40B4-BE49-F238E27FC236}">
                <a16:creationId xmlns:a16="http://schemas.microsoft.com/office/drawing/2014/main" id="{28892056-A0C7-4406-A36A-F1122A07864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890260" y="5203190"/>
            <a:ext cx="5561" cy="5368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ak koppling 55">
            <a:extLst>
              <a:ext uri="{FF2B5EF4-FFF2-40B4-BE49-F238E27FC236}">
                <a16:creationId xmlns:a16="http://schemas.microsoft.com/office/drawing/2014/main" id="{0B946A60-82EB-4EC2-9F96-448C748118CD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6890260" y="5203190"/>
            <a:ext cx="1700871" cy="5368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ktangel: rundade hörn 60">
            <a:extLst>
              <a:ext uri="{FF2B5EF4-FFF2-40B4-BE49-F238E27FC236}">
                <a16:creationId xmlns:a16="http://schemas.microsoft.com/office/drawing/2014/main" id="{26202639-9AE6-46D6-A86F-E54F4A901429}"/>
              </a:ext>
            </a:extLst>
          </p:cNvPr>
          <p:cNvSpPr/>
          <p:nvPr/>
        </p:nvSpPr>
        <p:spPr>
          <a:xfrm>
            <a:off x="9222033" y="2089265"/>
            <a:ext cx="1123642" cy="5488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62" name="Rektangel: rundade hörn 61">
            <a:extLst>
              <a:ext uri="{FF2B5EF4-FFF2-40B4-BE49-F238E27FC236}">
                <a16:creationId xmlns:a16="http://schemas.microsoft.com/office/drawing/2014/main" id="{42F6F731-C7A0-4A9E-A3F3-982ECCC8560A}"/>
              </a:ext>
            </a:extLst>
          </p:cNvPr>
          <p:cNvSpPr/>
          <p:nvPr/>
        </p:nvSpPr>
        <p:spPr>
          <a:xfrm>
            <a:off x="9222032" y="1418875"/>
            <a:ext cx="1123643" cy="5488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INTCON</a:t>
            </a:r>
          </a:p>
        </p:txBody>
      </p:sp>
      <p:sp>
        <p:nvSpPr>
          <p:cNvPr id="63" name="Rektangel: rundade hörn 62">
            <a:extLst>
              <a:ext uri="{FF2B5EF4-FFF2-40B4-BE49-F238E27FC236}">
                <a16:creationId xmlns:a16="http://schemas.microsoft.com/office/drawing/2014/main" id="{7B540D1A-FDD1-4EA6-AE32-866CC4826184}"/>
              </a:ext>
            </a:extLst>
          </p:cNvPr>
          <p:cNvSpPr/>
          <p:nvPr/>
        </p:nvSpPr>
        <p:spPr>
          <a:xfrm>
            <a:off x="9222032" y="2759655"/>
            <a:ext cx="1123641" cy="5488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σ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73" name="Grupp 72">
            <a:extLst>
              <a:ext uri="{FF2B5EF4-FFF2-40B4-BE49-F238E27FC236}">
                <a16:creationId xmlns:a16="http://schemas.microsoft.com/office/drawing/2014/main" id="{A0B68B4A-9E22-412D-B06B-864C0412FAFE}"/>
              </a:ext>
            </a:extLst>
          </p:cNvPr>
          <p:cNvGrpSpPr/>
          <p:nvPr/>
        </p:nvGrpSpPr>
        <p:grpSpPr>
          <a:xfrm>
            <a:off x="9222033" y="3429000"/>
            <a:ext cx="1123640" cy="548862"/>
            <a:chOff x="9222033" y="3554147"/>
            <a:chExt cx="929416" cy="548862"/>
          </a:xfrm>
        </p:grpSpPr>
        <p:sp>
          <p:nvSpPr>
            <p:cNvPr id="64" name="Rektangel: rundade hörn 63">
              <a:extLst>
                <a:ext uri="{FF2B5EF4-FFF2-40B4-BE49-F238E27FC236}">
                  <a16:creationId xmlns:a16="http://schemas.microsoft.com/office/drawing/2014/main" id="{914FB6BD-4062-45D4-9AD1-F454A26597A3}"/>
                </a:ext>
              </a:extLst>
            </p:cNvPr>
            <p:cNvSpPr/>
            <p:nvPr/>
          </p:nvSpPr>
          <p:spPr>
            <a:xfrm>
              <a:off x="9222033" y="3554147"/>
              <a:ext cx="929416" cy="5488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Rak pilkoppling 65">
              <a:extLst>
                <a:ext uri="{FF2B5EF4-FFF2-40B4-BE49-F238E27FC236}">
                  <a16:creationId xmlns:a16="http://schemas.microsoft.com/office/drawing/2014/main" id="{1D7FA8CC-5BF2-4F31-B000-8C4153CB52A0}"/>
                </a:ext>
              </a:extLst>
            </p:cNvPr>
            <p:cNvCxnSpPr/>
            <p:nvPr/>
          </p:nvCxnSpPr>
          <p:spPr>
            <a:xfrm>
              <a:off x="9464374" y="3997995"/>
              <a:ext cx="4738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Rak pilkoppling 66">
              <a:extLst>
                <a:ext uri="{FF2B5EF4-FFF2-40B4-BE49-F238E27FC236}">
                  <a16:creationId xmlns:a16="http://schemas.microsoft.com/office/drawing/2014/main" id="{51AEA444-5C7F-47BE-A01A-954971A22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374" y="3603682"/>
              <a:ext cx="0" cy="3943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ak koppling 71">
              <a:extLst>
                <a:ext uri="{FF2B5EF4-FFF2-40B4-BE49-F238E27FC236}">
                  <a16:creationId xmlns:a16="http://schemas.microsoft.com/office/drawing/2014/main" id="{0960F13B-1653-43AE-A50A-E30A647AC02B}"/>
                </a:ext>
              </a:extLst>
            </p:cNvPr>
            <p:cNvCxnSpPr/>
            <p:nvPr/>
          </p:nvCxnSpPr>
          <p:spPr>
            <a:xfrm flipV="1">
              <a:off x="9533228" y="3673810"/>
              <a:ext cx="307025" cy="2622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Rak koppling 75">
            <a:extLst>
              <a:ext uri="{FF2B5EF4-FFF2-40B4-BE49-F238E27FC236}">
                <a16:creationId xmlns:a16="http://schemas.microsoft.com/office/drawing/2014/main" id="{77369981-434F-4640-9191-B0B8241EBA7C}"/>
              </a:ext>
            </a:extLst>
          </p:cNvPr>
          <p:cNvCxnSpPr>
            <a:cxnSpLocks/>
            <a:stCxn id="62" idx="1"/>
            <a:endCxn id="5" idx="3"/>
          </p:cNvCxnSpPr>
          <p:nvPr/>
        </p:nvCxnSpPr>
        <p:spPr>
          <a:xfrm flipH="1">
            <a:off x="7958172" y="1693306"/>
            <a:ext cx="1263860" cy="6712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ak koppling 78">
            <a:extLst>
              <a:ext uri="{FF2B5EF4-FFF2-40B4-BE49-F238E27FC236}">
                <a16:creationId xmlns:a16="http://schemas.microsoft.com/office/drawing/2014/main" id="{A861A6AC-AB09-485A-9FF5-843D21922712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7958172" y="2364598"/>
            <a:ext cx="1255688" cy="57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ak koppling 81">
            <a:extLst>
              <a:ext uri="{FF2B5EF4-FFF2-40B4-BE49-F238E27FC236}">
                <a16:creationId xmlns:a16="http://schemas.microsoft.com/office/drawing/2014/main" id="{B125A4E7-5109-4B48-A92D-C56D02FB55D0}"/>
              </a:ext>
            </a:extLst>
          </p:cNvPr>
          <p:cNvCxnSpPr>
            <a:cxnSpLocks/>
            <a:stCxn id="63" idx="1"/>
            <a:endCxn id="5" idx="3"/>
          </p:cNvCxnSpPr>
          <p:nvPr/>
        </p:nvCxnSpPr>
        <p:spPr>
          <a:xfrm flipH="1" flipV="1">
            <a:off x="7958172" y="2364598"/>
            <a:ext cx="1263860" cy="66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ak koppling 84">
            <a:extLst>
              <a:ext uri="{FF2B5EF4-FFF2-40B4-BE49-F238E27FC236}">
                <a16:creationId xmlns:a16="http://schemas.microsoft.com/office/drawing/2014/main" id="{73D7DDA4-1636-45AF-9D9F-96FE14CA10BE}"/>
              </a:ext>
            </a:extLst>
          </p:cNvPr>
          <p:cNvCxnSpPr>
            <a:cxnSpLocks/>
            <a:stCxn id="64" idx="1"/>
            <a:endCxn id="5" idx="3"/>
          </p:cNvCxnSpPr>
          <p:nvPr/>
        </p:nvCxnSpPr>
        <p:spPr>
          <a:xfrm flipH="1" flipV="1">
            <a:off x="7958172" y="2364598"/>
            <a:ext cx="1263861" cy="13388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ktangel: rundade hörn 93">
            <a:extLst>
              <a:ext uri="{FF2B5EF4-FFF2-40B4-BE49-F238E27FC236}">
                <a16:creationId xmlns:a16="http://schemas.microsoft.com/office/drawing/2014/main" id="{FC93DB99-8620-4658-8889-5641C4995182}"/>
              </a:ext>
            </a:extLst>
          </p:cNvPr>
          <p:cNvSpPr/>
          <p:nvPr/>
        </p:nvSpPr>
        <p:spPr>
          <a:xfrm>
            <a:off x="5822346" y="1068638"/>
            <a:ext cx="2135825" cy="59202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CTD, OXY, NUTS</a:t>
            </a:r>
          </a:p>
        </p:txBody>
      </p:sp>
      <p:cxnSp>
        <p:nvCxnSpPr>
          <p:cNvPr id="95" name="Rak koppling 94">
            <a:extLst>
              <a:ext uri="{FF2B5EF4-FFF2-40B4-BE49-F238E27FC236}">
                <a16:creationId xmlns:a16="http://schemas.microsoft.com/office/drawing/2014/main" id="{64A0E07B-8A3D-42A7-B1A1-D70C88789C8F}"/>
              </a:ext>
            </a:extLst>
          </p:cNvPr>
          <p:cNvCxnSpPr>
            <a:cxnSpLocks/>
            <a:stCxn id="94" idx="2"/>
            <a:endCxn id="5" idx="0"/>
          </p:cNvCxnSpPr>
          <p:nvPr/>
        </p:nvCxnSpPr>
        <p:spPr>
          <a:xfrm>
            <a:off x="6890259" y="1660660"/>
            <a:ext cx="1" cy="276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Pil: höger 98">
            <a:extLst>
              <a:ext uri="{FF2B5EF4-FFF2-40B4-BE49-F238E27FC236}">
                <a16:creationId xmlns:a16="http://schemas.microsoft.com/office/drawing/2014/main" id="{75113782-7D55-4EBC-A632-0F73BD454FEF}"/>
              </a:ext>
            </a:extLst>
          </p:cNvPr>
          <p:cNvSpPr/>
          <p:nvPr/>
        </p:nvSpPr>
        <p:spPr>
          <a:xfrm rot="5400000">
            <a:off x="5826427" y="3306678"/>
            <a:ext cx="1027866" cy="5515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0" name="Pil: höger 99">
            <a:extLst>
              <a:ext uri="{FF2B5EF4-FFF2-40B4-BE49-F238E27FC236}">
                <a16:creationId xmlns:a16="http://schemas.microsoft.com/office/drawing/2014/main" id="{3C99B700-28FA-482C-845C-266209C81268}"/>
              </a:ext>
            </a:extLst>
          </p:cNvPr>
          <p:cNvSpPr/>
          <p:nvPr/>
        </p:nvSpPr>
        <p:spPr>
          <a:xfrm rot="16200000">
            <a:off x="6889717" y="3294519"/>
            <a:ext cx="1027866" cy="5515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1" name="Rak koppling 100">
            <a:extLst>
              <a:ext uri="{FF2B5EF4-FFF2-40B4-BE49-F238E27FC236}">
                <a16:creationId xmlns:a16="http://schemas.microsoft.com/office/drawing/2014/main" id="{2446224C-B478-4E6A-8A14-20676715B31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453864" y="1647159"/>
            <a:ext cx="972807" cy="14397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88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BBED2BDA-D011-4DAB-88B3-421A886A8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10872" cy="297674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4627D43-0394-4FFF-B44A-963CA696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34158" cy="192399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4DB35EB-7564-4127-8561-0D48086C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197003" cy="1923993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AB777A1E-BE7D-4D0B-AB9B-7A1DD0DE3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34158" cy="1923993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6E553D70-BCFE-4042-A820-9E342CBB5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34158" cy="192399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5C4B3533-1D8D-40DA-81A2-53DD1523F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34158" cy="1923993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85212D1F-688B-4247-9873-4F4A84EE9AEB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87761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2C5ED335-4C73-430F-9227-7323438D6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28367" cy="297674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0F70D35-9AD5-4DDE-BE60-8D0117C24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34158" cy="192399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9CD04685-9F94-4341-9455-613B0798B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34158" cy="1923993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1ADC3E7-8B07-4898-A946-F65C32F5F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34158" cy="1923993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8ABBBA7-4777-4AC2-AE7E-847501C6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34158" cy="192399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38D268F9-3508-475A-B235-1342E3A8C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34158" cy="1923993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2B9B34EB-AFAD-4FD1-9511-88C65E47D3A2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252590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E2E4925-B565-4ADF-BC02-24BA23E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4" y="2573886"/>
            <a:ext cx="4607533" cy="1838544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82F1529-658A-42EE-B48D-CBD62031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8" y="4727440"/>
            <a:ext cx="4694889" cy="1838544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5D441DD-9EB2-40F5-AE7A-DFFBD07A6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5" y="420332"/>
            <a:ext cx="4607533" cy="1838544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0B1E5F1-0207-49A0-B195-320C5FC6B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420332"/>
            <a:ext cx="4658321" cy="1838544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B154924C-9EC3-4E53-A850-622508C53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2573886"/>
            <a:ext cx="4658321" cy="1838544"/>
          </a:xfrm>
          <a:prstGeom prst="rect">
            <a:avLst/>
          </a:prstGeom>
        </p:spPr>
      </p:pic>
      <p:pic>
        <p:nvPicPr>
          <p:cNvPr id="15" name="Bildobjekt 14" descr="En bild som visar text, bord&#10;&#10;Automatiskt genererad beskrivning">
            <a:extLst>
              <a:ext uri="{FF2B5EF4-FFF2-40B4-BE49-F238E27FC236}">
                <a16:creationId xmlns:a16="http://schemas.microsoft.com/office/drawing/2014/main" id="{051B9E77-FCF7-49DF-9449-2900C88D8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4727440"/>
            <a:ext cx="4658321" cy="1838544"/>
          </a:xfrm>
          <a:prstGeom prst="rect">
            <a:avLst/>
          </a:prstGeom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56B27D38-8E49-47EA-A4CF-1C65403CEF72}"/>
              </a:ext>
            </a:extLst>
          </p:cNvPr>
          <p:cNvSpPr txBox="1"/>
          <p:nvPr/>
        </p:nvSpPr>
        <p:spPr>
          <a:xfrm>
            <a:off x="0" y="30268"/>
            <a:ext cx="414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Crossover </a:t>
            </a:r>
            <a:r>
              <a:rPr lang="sv-SE" dirty="0" err="1"/>
              <a:t>analysis</a:t>
            </a:r>
            <a:r>
              <a:rPr lang="sv-SE" dirty="0"/>
              <a:t> (&gt; 2500 </a:t>
            </a:r>
            <a:r>
              <a:rPr lang="sv-SE" dirty="0" err="1"/>
              <a:t>dbar</a:t>
            </a:r>
            <a:r>
              <a:rPr lang="sv-SE" dirty="0"/>
              <a:t>, 4 </a:t>
            </a:r>
            <a:r>
              <a:rPr lang="sv-SE" dirty="0" err="1"/>
              <a:t>arcdeg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877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73437A7-2AE7-4DE7-9458-CA1208D29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87" y="0"/>
            <a:ext cx="8842225" cy="336332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36DCC1BA-ECB9-464A-9B81-B474BAB48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32" y="3479917"/>
            <a:ext cx="8842225" cy="3363326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7F0E4A12-9040-41A1-ABE7-E01A79807B49}"/>
              </a:ext>
            </a:extLst>
          </p:cNvPr>
          <p:cNvSpPr txBox="1"/>
          <p:nvPr/>
        </p:nvSpPr>
        <p:spPr>
          <a:xfrm>
            <a:off x="0" y="30268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CANYON-B/CONTENT</a:t>
            </a:r>
          </a:p>
          <a:p>
            <a:r>
              <a:rPr lang="sv-SE" dirty="0"/>
              <a:t>(&gt; 500 </a:t>
            </a:r>
            <a:r>
              <a:rPr lang="sv-SE" dirty="0" err="1"/>
              <a:t>dbar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894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7C5591AD-4671-4886-B287-3B55344B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9" y="4569284"/>
            <a:ext cx="4517383" cy="145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9A90AEC-6EA1-4D1B-9E21-A1745D28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94" y="722291"/>
            <a:ext cx="4516749" cy="141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33036790-B5B3-40B0-B1D2-62645CE8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94" y="3681901"/>
            <a:ext cx="4516749" cy="244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6F62C38-04DD-40DB-AD28-1B49C7FD6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99" y="395244"/>
            <a:ext cx="4516749" cy="228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Pil: höger 9">
            <a:extLst>
              <a:ext uri="{FF2B5EF4-FFF2-40B4-BE49-F238E27FC236}">
                <a16:creationId xmlns:a16="http://schemas.microsoft.com/office/drawing/2014/main" id="{01AD7DC4-7296-4F29-A339-92A5E348A90C}"/>
              </a:ext>
            </a:extLst>
          </p:cNvPr>
          <p:cNvSpPr/>
          <p:nvPr/>
        </p:nvSpPr>
        <p:spPr>
          <a:xfrm rot="5400000">
            <a:off x="2000195" y="3406110"/>
            <a:ext cx="1027866" cy="55158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Pil: höger 10">
            <a:extLst>
              <a:ext uri="{FF2B5EF4-FFF2-40B4-BE49-F238E27FC236}">
                <a16:creationId xmlns:a16="http://schemas.microsoft.com/office/drawing/2014/main" id="{99CFFD12-2F24-49FD-86D5-53E2D91B590F}"/>
              </a:ext>
            </a:extLst>
          </p:cNvPr>
          <p:cNvSpPr/>
          <p:nvPr/>
        </p:nvSpPr>
        <p:spPr>
          <a:xfrm>
            <a:off x="5313638" y="1259737"/>
            <a:ext cx="1027866" cy="55158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Pil: höger 11">
            <a:extLst>
              <a:ext uri="{FF2B5EF4-FFF2-40B4-BE49-F238E27FC236}">
                <a16:creationId xmlns:a16="http://schemas.microsoft.com/office/drawing/2014/main" id="{2AD6B2B9-C0F6-4F59-8BA4-C9A68C1A0FDA}"/>
              </a:ext>
            </a:extLst>
          </p:cNvPr>
          <p:cNvSpPr/>
          <p:nvPr/>
        </p:nvSpPr>
        <p:spPr>
          <a:xfrm rot="2079515">
            <a:off x="5188948" y="2919143"/>
            <a:ext cx="1027866" cy="55158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E8A260FD-9EBC-42E3-AB4B-C88338F03996}"/>
              </a:ext>
            </a:extLst>
          </p:cNvPr>
          <p:cNvSpPr txBox="1"/>
          <p:nvPr/>
        </p:nvSpPr>
        <p:spPr>
          <a:xfrm>
            <a:off x="1570344" y="4199952"/>
            <a:ext cx="18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Crossover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71012729-5432-4498-84A2-029E4315DC59}"/>
              </a:ext>
            </a:extLst>
          </p:cNvPr>
          <p:cNvSpPr txBox="1"/>
          <p:nvPr/>
        </p:nvSpPr>
        <p:spPr>
          <a:xfrm>
            <a:off x="7823194" y="3312569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CANYON-B and CONTENT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24B3D8BB-0C0E-4F83-B19E-C498F44371E8}"/>
              </a:ext>
            </a:extLst>
          </p:cNvPr>
          <p:cNvSpPr txBox="1"/>
          <p:nvPr/>
        </p:nvSpPr>
        <p:spPr>
          <a:xfrm>
            <a:off x="6951207" y="406902"/>
            <a:ext cx="420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17B33E69-CC83-4D01-B116-5E495A32F3A3}"/>
              </a:ext>
            </a:extLst>
          </p:cNvPr>
          <p:cNvSpPr txBox="1"/>
          <p:nvPr/>
        </p:nvSpPr>
        <p:spPr>
          <a:xfrm>
            <a:off x="539279" y="37570"/>
            <a:ext cx="425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Secondary</a:t>
            </a:r>
            <a:r>
              <a:rPr lang="sv-SE" b="1" dirty="0"/>
              <a:t> QC </a:t>
            </a:r>
            <a:r>
              <a:rPr lang="sv-SE" b="1" dirty="0" err="1"/>
              <a:t>following</a:t>
            </a:r>
            <a:r>
              <a:rPr lang="sv-SE" b="1" dirty="0"/>
              <a:t> GLODAP </a:t>
            </a:r>
            <a:r>
              <a:rPr lang="sv-SE" b="1" dirty="0" err="1"/>
              <a:t>protocols</a:t>
            </a:r>
            <a:endParaRPr lang="sv-SE" b="1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57DB3FCA-E870-48C0-B230-254B122C9730}"/>
              </a:ext>
            </a:extLst>
          </p:cNvPr>
          <p:cNvSpPr txBox="1"/>
          <p:nvPr/>
        </p:nvSpPr>
        <p:spPr>
          <a:xfrm>
            <a:off x="1570344" y="1094453"/>
            <a:ext cx="1957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(S, T, P, OXY, NUTS, CSYS)</a:t>
            </a:r>
          </a:p>
        </p:txBody>
      </p:sp>
    </p:spTree>
    <p:extLst>
      <p:ext uri="{BB962C8B-B14F-4D97-AF65-F5344CB8AC3E}">
        <p14:creationId xmlns:p14="http://schemas.microsoft.com/office/powerpoint/2010/main" val="361865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BA2EFC0-4CAE-486E-AF61-77664860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000" dirty="0" err="1">
                <a:latin typeface="+mn-lt"/>
              </a:rPr>
              <a:t>Summary</a:t>
            </a:r>
            <a:r>
              <a:rPr lang="sv-SE" sz="2000" dirty="0">
                <a:latin typeface="+mn-lt"/>
              </a:rPr>
              <a:t> </a:t>
            </a:r>
            <a:r>
              <a:rPr lang="sv-SE" sz="2000" dirty="0" err="1">
                <a:latin typeface="+mn-lt"/>
              </a:rPr>
              <a:t>of</a:t>
            </a:r>
            <a:r>
              <a:rPr lang="sv-SE" sz="2000" dirty="0">
                <a:latin typeface="+mn-lt"/>
              </a:rPr>
              <a:t> </a:t>
            </a:r>
            <a:r>
              <a:rPr lang="sv-SE" sz="2000" dirty="0" err="1">
                <a:latin typeface="+mn-lt"/>
              </a:rPr>
              <a:t>secondary</a:t>
            </a:r>
            <a:r>
              <a:rPr lang="sv-SE" sz="2000" dirty="0">
                <a:latin typeface="+mn-lt"/>
              </a:rPr>
              <a:t> QC</a:t>
            </a: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5212B9E2-0AAB-444F-951E-AB1059D05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406651"/>
              </p:ext>
            </p:extLst>
          </p:nvPr>
        </p:nvGraphicFramePr>
        <p:xfrm>
          <a:off x="838200" y="1825567"/>
          <a:ext cx="9879580" cy="3606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86891">
                  <a:extLst>
                    <a:ext uri="{9D8B030D-6E8A-4147-A177-3AD203B41FA5}">
                      <a16:colId xmlns:a16="http://schemas.microsoft.com/office/drawing/2014/main" val="2608131035"/>
                    </a:ext>
                  </a:extLst>
                </a:gridCol>
                <a:gridCol w="2153158">
                  <a:extLst>
                    <a:ext uri="{9D8B030D-6E8A-4147-A177-3AD203B41FA5}">
                      <a16:colId xmlns:a16="http://schemas.microsoft.com/office/drawing/2014/main" val="256461373"/>
                    </a:ext>
                  </a:extLst>
                </a:gridCol>
                <a:gridCol w="1050987">
                  <a:extLst>
                    <a:ext uri="{9D8B030D-6E8A-4147-A177-3AD203B41FA5}">
                      <a16:colId xmlns:a16="http://schemas.microsoft.com/office/drawing/2014/main" val="3196436140"/>
                    </a:ext>
                  </a:extLst>
                </a:gridCol>
                <a:gridCol w="1532508">
                  <a:extLst>
                    <a:ext uri="{9D8B030D-6E8A-4147-A177-3AD203B41FA5}">
                      <a16:colId xmlns:a16="http://schemas.microsoft.com/office/drawing/2014/main" val="3522861385"/>
                    </a:ext>
                  </a:extLst>
                </a:gridCol>
                <a:gridCol w="1062355">
                  <a:extLst>
                    <a:ext uri="{9D8B030D-6E8A-4147-A177-3AD203B41FA5}">
                      <a16:colId xmlns:a16="http://schemas.microsoft.com/office/drawing/2014/main" val="2693300967"/>
                    </a:ext>
                  </a:extLst>
                </a:gridCol>
                <a:gridCol w="980504">
                  <a:extLst>
                    <a:ext uri="{9D8B030D-6E8A-4147-A177-3AD203B41FA5}">
                      <a16:colId xmlns:a16="http://schemas.microsoft.com/office/drawing/2014/main" val="1840427568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3623427083"/>
                    </a:ext>
                  </a:extLst>
                </a:gridCol>
                <a:gridCol w="906397">
                  <a:extLst>
                    <a:ext uri="{9D8B030D-6E8A-4147-A177-3AD203B41FA5}">
                      <a16:colId xmlns:a16="http://schemas.microsoft.com/office/drawing/2014/main" val="374117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200" dirty="0" err="1"/>
                        <a:t>Variable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GLODAP minimum </a:t>
                      </a:r>
                      <a:r>
                        <a:rPr lang="sv-SE" sz="1200" dirty="0" err="1"/>
                        <a:t>adjustment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/>
                        <a:t>Adjustment</a:t>
                      </a:r>
                      <a:endParaRPr lang="sv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DEEP WATER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MLR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CROSSOVER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CANYON-B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49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4 µmol/kg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additive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-0.40 ± 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-0.1 ± 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-0.53 ±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-2.9 ± 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-1.1 ± 13.4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4 µmol/kg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additive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2.60 ± 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1.1 ± 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2.54 ± 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2.1 ± 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1.0 ± 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0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Oxygen (Winkler)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multiplicative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0.997 ± 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0.995 ± 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6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Oxygen (CTD)*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multiplicative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0.998 ± 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0.999 ± 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1.00 ± 0.00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81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Nitrate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multiplicative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1.005 ± 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1.001 ± 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1.01 ±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0.99 ± 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FFC000"/>
                          </a:solidFill>
                        </a:rPr>
                        <a:t>Phosphate</a:t>
                      </a:r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FFC000"/>
                          </a:solidFill>
                        </a:rPr>
                        <a:t>multiplicative</a:t>
                      </a:r>
                      <a:endParaRPr lang="sv-SE" sz="12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0.985 ± 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0.993 ± 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0.98 ±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0.95 ± 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08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FF0000"/>
                          </a:solidFill>
                        </a:rPr>
                        <a:t>Silicate</a:t>
                      </a:r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 err="1">
                          <a:solidFill>
                            <a:srgbClr val="FF0000"/>
                          </a:solidFill>
                        </a:rPr>
                        <a:t>multiplicative</a:t>
                      </a:r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1.036 ± 0.027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1.028 ± 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1.03 ±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1.03 ± 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40899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*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Preliminary</a:t>
                      </a: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 and 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inofficially</a:t>
                      </a: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calibrated</a:t>
                      </a: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preliminary</a:t>
                      </a: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 CTDOXY 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against</a:t>
                      </a:r>
                      <a:r>
                        <a:rPr lang="sv-SE" sz="1200" dirty="0">
                          <a:solidFill>
                            <a:srgbClr val="00B050"/>
                          </a:solidFill>
                        </a:rPr>
                        <a:t> Winkler </a:t>
                      </a:r>
                      <a:r>
                        <a:rPr lang="sv-SE" sz="1200" dirty="0" err="1">
                          <a:solidFill>
                            <a:srgbClr val="00B050"/>
                          </a:solidFill>
                        </a:rPr>
                        <a:t>titrations</a:t>
                      </a:r>
                      <a:endParaRPr lang="sv-SE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*</a:t>
                      </a:r>
                      <a:r>
                        <a:rPr lang="sv-SE" sz="1200" dirty="0" err="1">
                          <a:solidFill>
                            <a:srgbClr val="FFC000"/>
                          </a:solidFill>
                        </a:rPr>
                        <a:t>Large</a:t>
                      </a:r>
                      <a:r>
                        <a:rPr lang="sv-SE" sz="1200" dirty="0">
                          <a:solidFill>
                            <a:srgbClr val="FFC000"/>
                          </a:solidFill>
                        </a:rPr>
                        <a:t> inter-leg </a:t>
                      </a:r>
                      <a:r>
                        <a:rPr lang="sv-SE" sz="1200" dirty="0" err="1">
                          <a:solidFill>
                            <a:srgbClr val="FFC000"/>
                          </a:solidFill>
                        </a:rPr>
                        <a:t>variability</a:t>
                      </a:r>
                      <a:endParaRPr lang="sv-SE" sz="1200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sv-SE" sz="1200" dirty="0" err="1">
                          <a:solidFill>
                            <a:srgbClr val="FF0000"/>
                          </a:solidFill>
                        </a:rPr>
                        <a:t>Too</a:t>
                      </a:r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sv-SE" sz="1200" dirty="0" err="1">
                          <a:solidFill>
                            <a:srgbClr val="FF0000"/>
                          </a:solidFill>
                        </a:rPr>
                        <a:t>high</a:t>
                      </a:r>
                      <a:r>
                        <a:rPr lang="sv-SE" sz="12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sv-SE" sz="1200" dirty="0" err="1">
                          <a:solidFill>
                            <a:srgbClr val="FF0000"/>
                          </a:solidFill>
                        </a:rPr>
                        <a:t>values</a:t>
                      </a:r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v-SE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960978"/>
                  </a:ext>
                </a:extLst>
              </a:tr>
            </a:tbl>
          </a:graphicData>
        </a:graphic>
      </p:graphicFrame>
      <p:sp>
        <p:nvSpPr>
          <p:cNvPr id="3" name="textruta 2">
            <a:extLst>
              <a:ext uri="{FF2B5EF4-FFF2-40B4-BE49-F238E27FC236}">
                <a16:creationId xmlns:a16="http://schemas.microsoft.com/office/drawing/2014/main" id="{FEBCF0A7-0196-4254-813E-04ED9A1B35BB}"/>
              </a:ext>
            </a:extLst>
          </p:cNvPr>
          <p:cNvSpPr txBox="1"/>
          <p:nvPr/>
        </p:nvSpPr>
        <p:spPr>
          <a:xfrm>
            <a:off x="779575" y="5480500"/>
            <a:ext cx="10255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No </a:t>
            </a:r>
            <a:r>
              <a:rPr lang="sv-SE" sz="1400" dirty="0" err="1"/>
              <a:t>adjustments</a:t>
            </a:r>
            <a:r>
              <a:rPr lang="sv-SE" sz="1400" dirty="0"/>
              <a:t> </a:t>
            </a:r>
            <a:r>
              <a:rPr lang="sv-SE" sz="1400" dirty="0" err="1"/>
              <a:t>have</a:t>
            </a:r>
            <a:r>
              <a:rPr lang="sv-SE" sz="1400" dirty="0"/>
              <a:t> </a:t>
            </a:r>
            <a:r>
              <a:rPr lang="sv-SE" sz="1400" dirty="0" err="1"/>
              <a:t>been</a:t>
            </a:r>
            <a:r>
              <a:rPr lang="sv-SE" sz="1400" dirty="0"/>
              <a:t> </a:t>
            </a:r>
            <a:r>
              <a:rPr lang="sv-SE" sz="1400" dirty="0" err="1"/>
              <a:t>made</a:t>
            </a:r>
            <a:r>
              <a:rPr lang="sv-SE" sz="1400" dirty="0"/>
              <a:t> to the data in </a:t>
            </a:r>
            <a:r>
              <a:rPr lang="sv-SE" sz="1400" i="1" dirty="0"/>
              <a:t>20190920.csv</a:t>
            </a:r>
            <a:r>
              <a:rPr lang="sv-SE" sz="1400" dirty="0"/>
              <a:t>, </a:t>
            </a:r>
            <a:r>
              <a:rPr lang="sv-SE" sz="1400" dirty="0" err="1"/>
              <a:t>except</a:t>
            </a:r>
            <a:r>
              <a:rPr lang="sv-SE" sz="1400" dirty="0"/>
              <a:t> for LEG 1 TA (-23 µmol/kg) and Leg 1 DIC (-8 µmol/kg), </a:t>
            </a:r>
            <a:r>
              <a:rPr lang="sv-SE" sz="1400" dirty="0" err="1"/>
              <a:t>see</a:t>
            </a:r>
            <a:r>
              <a:rPr lang="sv-SE" sz="1400" dirty="0"/>
              <a:t> </a:t>
            </a:r>
            <a:r>
              <a:rPr lang="sv-SE" sz="1400" dirty="0" err="1"/>
              <a:t>next</a:t>
            </a:r>
            <a:r>
              <a:rPr lang="sv-SE" sz="1400" dirty="0"/>
              <a:t> </a:t>
            </a:r>
            <a:r>
              <a:rPr lang="sv-SE" sz="1400" dirty="0" err="1"/>
              <a:t>slide</a:t>
            </a:r>
            <a:r>
              <a:rPr lang="sv-SE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2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E6F9593E-C922-4BF1-8E39-7523A42E8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47272"/>
              </p:ext>
            </p:extLst>
          </p:nvPr>
        </p:nvGraphicFramePr>
        <p:xfrm>
          <a:off x="383458" y="484757"/>
          <a:ext cx="3969775" cy="1219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00468">
                  <a:extLst>
                    <a:ext uri="{9D8B030D-6E8A-4147-A177-3AD203B41FA5}">
                      <a16:colId xmlns:a16="http://schemas.microsoft.com/office/drawing/2014/main" val="1275245984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419585855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3952351222"/>
                    </a:ext>
                  </a:extLst>
                </a:gridCol>
                <a:gridCol w="1222447">
                  <a:extLst>
                    <a:ext uri="{9D8B030D-6E8A-4147-A177-3AD203B41FA5}">
                      <a16:colId xmlns:a16="http://schemas.microsoft.com/office/drawing/2014/main" val="201159146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lang="sv-SE" sz="1000" dirty="0" err="1"/>
                        <a:t>Event_label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#Bottle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DIC (µmol/kg)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TA (µmol/kg)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2454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sv-SE" sz="1000" dirty="0"/>
                        <a:t>PS122/1_7_49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022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PS122/1_8_46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187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PS122/1_9_50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489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PS122/1_10_45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-23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3634"/>
                  </a:ext>
                </a:extLst>
              </a:tr>
            </a:tbl>
          </a:graphicData>
        </a:graphic>
      </p:graphicFrame>
      <p:sp>
        <p:nvSpPr>
          <p:cNvPr id="6" name="textruta 5">
            <a:extLst>
              <a:ext uri="{FF2B5EF4-FFF2-40B4-BE49-F238E27FC236}">
                <a16:creationId xmlns:a16="http://schemas.microsoft.com/office/drawing/2014/main" id="{910AE7E2-DDA5-47DB-AD9A-027DBBE3DFD5}"/>
              </a:ext>
            </a:extLst>
          </p:cNvPr>
          <p:cNvSpPr txBox="1"/>
          <p:nvPr/>
        </p:nvSpPr>
        <p:spPr>
          <a:xfrm>
            <a:off x="314074" y="176980"/>
            <a:ext cx="1107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/>
              <a:t>Adjustments</a:t>
            </a:r>
            <a:endParaRPr lang="sv-SE" sz="1400" dirty="0"/>
          </a:p>
        </p:txBody>
      </p:sp>
      <p:graphicFrame>
        <p:nvGraphicFramePr>
          <p:cNvPr id="7" name="Tabell 7">
            <a:extLst>
              <a:ext uri="{FF2B5EF4-FFF2-40B4-BE49-F238E27FC236}">
                <a16:creationId xmlns:a16="http://schemas.microsoft.com/office/drawing/2014/main" id="{A66473A8-1A8A-4C98-B56E-7E4A625A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52477"/>
              </p:ext>
            </p:extLst>
          </p:nvPr>
        </p:nvGraphicFramePr>
        <p:xfrm>
          <a:off x="6096000" y="484756"/>
          <a:ext cx="4349380" cy="6065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30643">
                  <a:extLst>
                    <a:ext uri="{9D8B030D-6E8A-4147-A177-3AD203B41FA5}">
                      <a16:colId xmlns:a16="http://schemas.microsoft.com/office/drawing/2014/main" val="2579515108"/>
                    </a:ext>
                  </a:extLst>
                </a:gridCol>
                <a:gridCol w="679577">
                  <a:extLst>
                    <a:ext uri="{9D8B030D-6E8A-4147-A177-3AD203B41FA5}">
                      <a16:colId xmlns:a16="http://schemas.microsoft.com/office/drawing/2014/main" val="1858913729"/>
                    </a:ext>
                  </a:extLst>
                </a:gridCol>
                <a:gridCol w="436880">
                  <a:extLst>
                    <a:ext uri="{9D8B030D-6E8A-4147-A177-3AD203B41FA5}">
                      <a16:colId xmlns:a16="http://schemas.microsoft.com/office/drawing/2014/main" val="573684469"/>
                    </a:ext>
                  </a:extLst>
                </a:gridCol>
                <a:gridCol w="374078">
                  <a:extLst>
                    <a:ext uri="{9D8B030D-6E8A-4147-A177-3AD203B41FA5}">
                      <a16:colId xmlns:a16="http://schemas.microsoft.com/office/drawing/2014/main" val="2100551602"/>
                    </a:ext>
                  </a:extLst>
                </a:gridCol>
                <a:gridCol w="498792">
                  <a:extLst>
                    <a:ext uri="{9D8B030D-6E8A-4147-A177-3AD203B41FA5}">
                      <a16:colId xmlns:a16="http://schemas.microsoft.com/office/drawing/2014/main" val="2907311150"/>
                    </a:ext>
                  </a:extLst>
                </a:gridCol>
                <a:gridCol w="479742">
                  <a:extLst>
                    <a:ext uri="{9D8B030D-6E8A-4147-A177-3AD203B41FA5}">
                      <a16:colId xmlns:a16="http://schemas.microsoft.com/office/drawing/2014/main" val="1959859108"/>
                    </a:ext>
                  </a:extLst>
                </a:gridCol>
                <a:gridCol w="549668">
                  <a:extLst>
                    <a:ext uri="{9D8B030D-6E8A-4147-A177-3AD203B41FA5}">
                      <a16:colId xmlns:a16="http://schemas.microsoft.com/office/drawing/2014/main" val="37170042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sv-SE" sz="1000" dirty="0" err="1"/>
                        <a:t>Event_label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#Bottle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NO3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PO4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735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PS122/1_7-49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68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PS122/1_8-46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55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PS122/1_9-50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9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PS122/1_10-45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634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PS122/1-8_46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09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PS122/2_21-65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294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PS122/4_45-79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0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PS122/2_16-21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36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PS122/2_17-41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6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PS122/2_18-34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04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PS122/2_23-63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2,3,5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49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PS122/2_23-63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70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PS122/2_25-54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06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PS122/4_48-62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52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PS122/5_59-363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856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PS122/5_60-69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18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PS122/5_60-89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22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PS122/5_61-161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65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PS122/3_40-36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288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PS122/3_40-36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2,3,6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40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sv-SE" sz="1000" dirty="0"/>
                        <a:t>PS122/5_59-274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0579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r>
                        <a:rPr lang="sv-SE" sz="1000" dirty="0"/>
                        <a:t>2 = acceptable </a:t>
                      </a:r>
                      <a:r>
                        <a:rPr lang="sv-SE" sz="1000" dirty="0" err="1"/>
                        <a:t>measurement</a:t>
                      </a:r>
                      <a:endParaRPr lang="sv-SE" sz="1000" dirty="0"/>
                    </a:p>
                    <a:p>
                      <a:r>
                        <a:rPr lang="sv-SE" sz="1000" dirty="0"/>
                        <a:t>3 = </a:t>
                      </a:r>
                      <a:r>
                        <a:rPr lang="sv-SE" sz="1000" dirty="0" err="1"/>
                        <a:t>questionable</a:t>
                      </a:r>
                      <a:r>
                        <a:rPr lang="sv-SE" sz="1000" dirty="0"/>
                        <a:t> </a:t>
                      </a:r>
                      <a:r>
                        <a:rPr lang="sv-SE" sz="1000" dirty="0" err="1"/>
                        <a:t>measurement</a:t>
                      </a:r>
                      <a:endParaRPr lang="sv-SE" sz="1000" dirty="0"/>
                    </a:p>
                    <a:p>
                      <a:r>
                        <a:rPr lang="sv-SE" sz="1000" dirty="0"/>
                        <a:t>4 = bad </a:t>
                      </a:r>
                      <a:r>
                        <a:rPr lang="sv-SE" sz="1000" dirty="0" err="1"/>
                        <a:t>measurement</a:t>
                      </a:r>
                      <a:endParaRPr lang="sv-SE" sz="1000" dirty="0"/>
                    </a:p>
                    <a:p>
                      <a:r>
                        <a:rPr lang="sv-SE" sz="1000" dirty="0"/>
                        <a:t>9 = not </a:t>
                      </a:r>
                      <a:r>
                        <a:rPr lang="sv-SE" sz="1000" dirty="0" err="1"/>
                        <a:t>sampled</a:t>
                      </a:r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87799"/>
                  </a:ext>
                </a:extLst>
              </a:tr>
            </a:tbl>
          </a:graphicData>
        </a:graphic>
      </p:graphicFrame>
      <p:sp>
        <p:nvSpPr>
          <p:cNvPr id="8" name="textruta 7">
            <a:extLst>
              <a:ext uri="{FF2B5EF4-FFF2-40B4-BE49-F238E27FC236}">
                <a16:creationId xmlns:a16="http://schemas.microsoft.com/office/drawing/2014/main" id="{A2EA2FF7-5F77-4EF5-A8D3-9C38563D0930}"/>
              </a:ext>
            </a:extLst>
          </p:cNvPr>
          <p:cNvSpPr txBox="1"/>
          <p:nvPr/>
        </p:nvSpPr>
        <p:spPr>
          <a:xfrm>
            <a:off x="6029663" y="176979"/>
            <a:ext cx="114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Data </a:t>
            </a:r>
            <a:r>
              <a:rPr lang="sv-SE" sz="1400" dirty="0" err="1"/>
              <a:t>flagging</a:t>
            </a:r>
            <a:endParaRPr lang="sv-SE" sz="1400" dirty="0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AE7A1796-46B1-4211-8BD4-61AE21517EB8}"/>
              </a:ext>
            </a:extLst>
          </p:cNvPr>
          <p:cNvSpPr txBox="1"/>
          <p:nvPr/>
        </p:nvSpPr>
        <p:spPr>
          <a:xfrm>
            <a:off x="314074" y="2076573"/>
            <a:ext cx="241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/>
              <a:t>Nutrient</a:t>
            </a:r>
            <a:r>
              <a:rPr lang="sv-SE" sz="1400" dirty="0"/>
              <a:t> metadata/data </a:t>
            </a:r>
            <a:r>
              <a:rPr lang="sv-SE" sz="1400" dirty="0" err="1"/>
              <a:t>issues</a:t>
            </a:r>
            <a:endParaRPr lang="sv-SE" sz="1400" dirty="0"/>
          </a:p>
        </p:txBody>
      </p:sp>
      <p:graphicFrame>
        <p:nvGraphicFramePr>
          <p:cNvPr id="11" name="Tabell 5">
            <a:extLst>
              <a:ext uri="{FF2B5EF4-FFF2-40B4-BE49-F238E27FC236}">
                <a16:creationId xmlns:a16="http://schemas.microsoft.com/office/drawing/2014/main" id="{9C2FC53C-AA76-44F9-8A70-C92F08FE1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81387"/>
              </p:ext>
            </p:extLst>
          </p:nvPr>
        </p:nvGraphicFramePr>
        <p:xfrm>
          <a:off x="383458" y="2448259"/>
          <a:ext cx="4968477" cy="31699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71880">
                  <a:extLst>
                    <a:ext uri="{9D8B030D-6E8A-4147-A177-3AD203B41FA5}">
                      <a16:colId xmlns:a16="http://schemas.microsoft.com/office/drawing/2014/main" val="1275245984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val="2419585855"/>
                    </a:ext>
                  </a:extLst>
                </a:gridCol>
                <a:gridCol w="739273">
                  <a:extLst>
                    <a:ext uri="{9D8B030D-6E8A-4147-A177-3AD203B41FA5}">
                      <a16:colId xmlns:a16="http://schemas.microsoft.com/office/drawing/2014/main" val="3952351222"/>
                    </a:ext>
                  </a:extLst>
                </a:gridCol>
                <a:gridCol w="1117918">
                  <a:extLst>
                    <a:ext uri="{9D8B030D-6E8A-4147-A177-3AD203B41FA5}">
                      <a16:colId xmlns:a16="http://schemas.microsoft.com/office/drawing/2014/main" val="201159146"/>
                    </a:ext>
                  </a:extLst>
                </a:gridCol>
                <a:gridCol w="953238">
                  <a:extLst>
                    <a:ext uri="{9D8B030D-6E8A-4147-A177-3AD203B41FA5}">
                      <a16:colId xmlns:a16="http://schemas.microsoft.com/office/drawing/2014/main" val="387057327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r>
                        <a:rPr lang="sv-SE" sz="1000" dirty="0" err="1"/>
                        <a:t>Event_label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CTD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2454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PS122/1_5_40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Unidentified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 #ID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022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PS122/1_5_59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Unidentified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 #ID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1874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PS122/2_23-63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PS122/2_22-63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4894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PS122/3_31-18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PS122/3_31-19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363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PS122/3_33-80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 </a:t>
                      </a:r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Niskin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Depth</a:t>
                      </a:r>
                      <a:endParaRPr lang="sv-SE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70598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PS122/3_34-65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/>
                        <a:t>Mismatch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Unidentified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 #ID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39109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PS122/3_34-77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/>
                        <a:t>Mismatch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Unidentified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 #ID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85946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PS122/3_35-25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/>
                        <a:t>Mismatch</a:t>
                      </a:r>
                      <a:endParaRPr lang="sv-S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 err="1">
                          <a:solidFill>
                            <a:srgbClr val="FF0000"/>
                          </a:solidFill>
                        </a:rPr>
                        <a:t>Unidentified</a:t>
                      </a: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 #ID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191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PS122/3_39-16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#ID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19256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/>
                        <a:t>PS122/3_39-51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#ID 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2298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PS122/3_42-32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186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PS122/5_63-111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32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96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D487138C-1EE4-4DF0-ACE3-BA1F1DF59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13804" cy="2970000"/>
          </a:xfrm>
          <a:prstGeom prst="rect">
            <a:avLst/>
          </a:prstGeom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CB6BC7BC-6F0C-4EE4-8A74-0C865FFE3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53544" cy="1923993"/>
          </a:xfrm>
          <a:prstGeom prst="rect">
            <a:avLst/>
          </a:prstGeom>
        </p:spPr>
      </p:pic>
      <p:pic>
        <p:nvPicPr>
          <p:cNvPr id="37" name="Bildobjekt 36">
            <a:extLst>
              <a:ext uri="{FF2B5EF4-FFF2-40B4-BE49-F238E27FC236}">
                <a16:creationId xmlns:a16="http://schemas.microsoft.com/office/drawing/2014/main" id="{42E682E1-0DBF-41A8-A6D5-94F3F1768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53544" cy="1923993"/>
          </a:xfrm>
          <a:prstGeom prst="rect">
            <a:avLst/>
          </a:prstGeom>
        </p:spPr>
      </p:pic>
      <p:pic>
        <p:nvPicPr>
          <p:cNvPr id="39" name="Bildobjekt 38">
            <a:extLst>
              <a:ext uri="{FF2B5EF4-FFF2-40B4-BE49-F238E27FC236}">
                <a16:creationId xmlns:a16="http://schemas.microsoft.com/office/drawing/2014/main" id="{7C224DE7-7710-4868-B515-DC290D941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53544" cy="1923993"/>
          </a:xfrm>
          <a:prstGeom prst="rect">
            <a:avLst/>
          </a:prstGeom>
        </p:spPr>
      </p:pic>
      <p:pic>
        <p:nvPicPr>
          <p:cNvPr id="41" name="Bildobjekt 40">
            <a:extLst>
              <a:ext uri="{FF2B5EF4-FFF2-40B4-BE49-F238E27FC236}">
                <a16:creationId xmlns:a16="http://schemas.microsoft.com/office/drawing/2014/main" id="{76C9F6ED-F1F9-4481-8D6C-D9A559E13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53544" cy="1923993"/>
          </a:xfrm>
          <a:prstGeom prst="rect">
            <a:avLst/>
          </a:prstGeom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00D0A63A-629D-403B-AD22-2DB6687BB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53544" cy="1923993"/>
          </a:xfrm>
          <a:prstGeom prst="rect">
            <a:avLst/>
          </a:prstGeom>
        </p:spPr>
      </p:pic>
      <p:sp>
        <p:nvSpPr>
          <p:cNvPr id="44" name="textruta 43">
            <a:extLst>
              <a:ext uri="{FF2B5EF4-FFF2-40B4-BE49-F238E27FC236}">
                <a16:creationId xmlns:a16="http://schemas.microsoft.com/office/drawing/2014/main" id="{1B08276F-B911-43B8-9F19-5F9E23078A6C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421777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A7A2D755-64F7-4CA5-8196-7B0C8E7F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28367" cy="2976744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2BC7BE2D-C181-45C1-973B-8C8B1C4CB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53544" cy="1923993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77CE47CC-2527-4F99-9571-B8E382B7F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53544" cy="1923993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BDAF7450-EA9A-4A31-B756-1D57C739F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53544" cy="1923993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472463C0-DBD0-4C22-A503-9F90E11BE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53544" cy="1923993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CF048C7B-0E44-4FBE-ACDE-097FFDA5B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53544" cy="1923993"/>
          </a:xfrm>
          <a:prstGeom prst="rect">
            <a:avLst/>
          </a:prstGeom>
        </p:spPr>
      </p:pic>
      <p:sp>
        <p:nvSpPr>
          <p:cNvPr id="34" name="textruta 33">
            <a:extLst>
              <a:ext uri="{FF2B5EF4-FFF2-40B4-BE49-F238E27FC236}">
                <a16:creationId xmlns:a16="http://schemas.microsoft.com/office/drawing/2014/main" id="{65FA884B-6EFF-44FA-A2C4-DE30DF307137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21617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E0FBA2F-8161-46E0-A8F5-553C1B919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28367" cy="297674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BE98BD03-8C5F-4EFD-861A-590C7423F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16388" cy="192399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D03B54F1-1666-43E2-B12A-063853224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16388" cy="1923993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E14202E-A89F-4400-BE15-D520012D1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16388" cy="1923993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0974956-1CDD-45FC-B1FF-D630A3F980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16388" cy="192399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96B5D29F-F577-475D-9E07-B3A892EB7E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16388" cy="1923993"/>
          </a:xfrm>
          <a:prstGeom prst="rect">
            <a:avLst/>
          </a:prstGeom>
        </p:spPr>
      </p:pic>
      <p:sp>
        <p:nvSpPr>
          <p:cNvPr id="22" name="textruta 21">
            <a:extLst>
              <a:ext uri="{FF2B5EF4-FFF2-40B4-BE49-F238E27FC236}">
                <a16:creationId xmlns:a16="http://schemas.microsoft.com/office/drawing/2014/main" id="{E9AED257-DF42-4642-8F48-97C962DA0BCD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231517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6DCDA5FC-A7B3-42AC-A116-77F970BCB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28367" cy="297674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6787880-5EF7-495A-9489-54498AC18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16388" cy="192399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D4E534D-07D2-4B00-AA64-5F9721DE5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16388" cy="1923993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ACD4E82-0F75-4B1A-B0EC-65155F4E7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16388" cy="1923993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39F97E7F-59DC-422B-936A-351B15594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16388" cy="192399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E21561AF-144F-4B1A-9C13-31113FE1A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16388" cy="1923993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9D82628D-951D-40E9-8E53-6358D6D62B05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29091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Bildobjekt 30" descr="En bild som visar karta&#10;&#10;Automatiskt genererad beskrivning">
            <a:extLst>
              <a:ext uri="{FF2B5EF4-FFF2-40B4-BE49-F238E27FC236}">
                <a16:creationId xmlns:a16="http://schemas.microsoft.com/office/drawing/2014/main" id="{011C89E4-F0D6-49D6-9293-04DCC7E7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94" y="296719"/>
            <a:ext cx="4277512" cy="3640534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02390C6E-34BB-4052-B085-565856FF8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" y="856800"/>
            <a:ext cx="6428367" cy="297674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9CE0360-E315-4A02-B8A8-1C2E29277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" y="4741200"/>
            <a:ext cx="2234158" cy="192399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8E924E1C-B745-412E-85A1-3A6B4062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0" y="4741200"/>
            <a:ext cx="2234158" cy="1923993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908CFFE-1D5B-449A-9B4A-EE8AEBA3E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0" y="4741200"/>
            <a:ext cx="2234158" cy="1923993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70798069-0DE6-487A-9053-9B049ABD5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0" y="4741200"/>
            <a:ext cx="2234158" cy="192399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ABF03AFE-229D-4151-8417-9858C3157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00" y="4741200"/>
            <a:ext cx="2234158" cy="1923993"/>
          </a:xfrm>
          <a:prstGeom prst="rect">
            <a:avLst/>
          </a:prstGeom>
        </p:spPr>
      </p:pic>
      <p:sp>
        <p:nvSpPr>
          <p:cNvPr id="16" name="textruta 15">
            <a:extLst>
              <a:ext uri="{FF2B5EF4-FFF2-40B4-BE49-F238E27FC236}">
                <a16:creationId xmlns:a16="http://schemas.microsoft.com/office/drawing/2014/main" id="{FC540EC6-D8EF-40D9-8B05-79CF2454DFAD}"/>
              </a:ext>
            </a:extLst>
          </p:cNvPr>
          <p:cNvSpPr txBox="1"/>
          <p:nvPr/>
        </p:nvSpPr>
        <p:spPr>
          <a:xfrm>
            <a:off x="0" y="30268"/>
            <a:ext cx="527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Deep </a:t>
            </a:r>
            <a:r>
              <a:rPr lang="sv-SE" dirty="0" err="1"/>
              <a:t>water</a:t>
            </a:r>
            <a:r>
              <a:rPr lang="sv-SE" dirty="0"/>
              <a:t> </a:t>
            </a:r>
            <a:r>
              <a:rPr lang="sv-SE" dirty="0" err="1"/>
              <a:t>averages</a:t>
            </a:r>
            <a:r>
              <a:rPr lang="sv-SE" dirty="0"/>
              <a:t> &amp; MLR offset </a:t>
            </a:r>
            <a:r>
              <a:rPr lang="sv-SE" dirty="0" err="1"/>
              <a:t>analysis</a:t>
            </a:r>
            <a:r>
              <a:rPr lang="sv-SE" dirty="0"/>
              <a:t> (&gt; 2500 m)</a:t>
            </a:r>
          </a:p>
        </p:txBody>
      </p:sp>
    </p:spTree>
    <p:extLst>
      <p:ext uri="{BB962C8B-B14F-4D97-AF65-F5344CB8AC3E}">
        <p14:creationId xmlns:p14="http://schemas.microsoft.com/office/powerpoint/2010/main" val="376797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615</Words>
  <Application>Microsoft Office PowerPoint</Application>
  <PresentationFormat>Bredbild</PresentationFormat>
  <Paragraphs>269</Paragraphs>
  <Slides>13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Preliminary secondary QC of water column carbonate chemistry and inorganic nutrients during PS122 </vt:lpstr>
      <vt:lpstr>PowerPoint-presentation</vt:lpstr>
      <vt:lpstr>Summary of secondary QC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Adam Ulfsbo</dc:creator>
  <cp:lastModifiedBy>Karl Adam Ulfsbo</cp:lastModifiedBy>
  <cp:revision>22</cp:revision>
  <dcterms:created xsi:type="dcterms:W3CDTF">2022-06-17T11:57:51Z</dcterms:created>
  <dcterms:modified xsi:type="dcterms:W3CDTF">2022-08-29T09:33:40Z</dcterms:modified>
</cp:coreProperties>
</file>